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3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98805DD8-07C0-4E96-98D1-64F73490EE4A}" type="datetimeFigureOut">
              <a:rPr lang="en-US" smtClean="0"/>
              <a:pPr/>
              <a:t>5/27/2010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7FA1B62-D59D-47CC-8053-28F8F1170089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://ibdcrohns.about.com/cs/nutrition/a/fdairon.htm" TargetMode="External"/><Relationship Id="rId2" Type="http://schemas.openxmlformats.org/officeDocument/2006/relationships/hyperlink" Target="http://www.ameliaburton.com.au/wp-content/uploads/2009/06/iron-chart.jpg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pediatrics.about.com/od/nutrition/a/06_iron_foods.htm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  <a:scene3d>
              <a:camera prst="isometricOffAxis2Left"/>
              <a:lightRig rig="morning" dir="t"/>
            </a:scene3d>
            <a:sp3d extrusionH="57150" prstMaterial="softEdge">
              <a:bevelT w="38100" h="38100" prst="angle"/>
              <a:bevelB w="38100" h="38100" prst="angle"/>
            </a:sp3d>
          </a:bodyPr>
          <a:lstStyle/>
          <a:p>
            <a:r>
              <a:rPr lang="en-US" sz="7200" dirty="0" smtClean="0">
                <a:gradFill flip="none" rotWithShape="1">
                  <a:gsLst>
                    <a:gs pos="0">
                      <a:srgbClr val="000000"/>
                    </a:gs>
                    <a:gs pos="20000">
                      <a:srgbClr val="000040"/>
                    </a:gs>
                    <a:gs pos="50000">
                      <a:srgbClr val="400040"/>
                    </a:gs>
                    <a:gs pos="75000">
                      <a:srgbClr val="8F0040"/>
                    </a:gs>
                    <a:gs pos="89999">
                      <a:srgbClr val="F27300"/>
                    </a:gs>
                    <a:gs pos="100000">
                      <a:srgbClr val="FFBF00"/>
                    </a:gs>
                  </a:gsLst>
                  <a:path path="circle">
                    <a:fillToRect l="50000" t="50000" r="50000" b="50000"/>
                  </a:path>
                  <a:tileRect/>
                </a:gradFill>
              </a:rPr>
              <a:t>IRON IN BREAKFAST?</a:t>
            </a:r>
            <a:endParaRPr lang="en-US" sz="7200" dirty="0">
              <a:gradFill flip="none" rotWithShape="1">
                <a:gsLst>
                  <a:gs pos="0">
                    <a:srgbClr val="000000"/>
                  </a:gs>
                  <a:gs pos="20000">
                    <a:srgbClr val="000040"/>
                  </a:gs>
                  <a:gs pos="50000">
                    <a:srgbClr val="400040"/>
                  </a:gs>
                  <a:gs pos="75000">
                    <a:srgbClr val="8F0040"/>
                  </a:gs>
                  <a:gs pos="89999">
                    <a:srgbClr val="F27300"/>
                  </a:gs>
                  <a:gs pos="100000">
                    <a:srgbClr val="FFBF00"/>
                  </a:gs>
                </a:gsLst>
                <a:path path="circle">
                  <a:fillToRect l="50000" t="50000" r="50000" b="50000"/>
                </a:path>
                <a:tileRect/>
              </a:gra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scene3d>
              <a:camera prst="isometricOffAxis2Left"/>
              <a:lightRig rig="sunset" dir="t"/>
            </a:scene3d>
            <a:sp3d prstMaterial="metal"/>
          </a:bodyPr>
          <a:lstStyle/>
          <a:p>
            <a:r>
              <a:rPr lang="en-US" dirty="0" smtClean="0">
                <a:blipFill>
                  <a:blip r:embed="rId2"/>
                  <a:tile tx="0" ty="0" sx="100000" sy="100000" flip="none" algn="tl"/>
                </a:blipFill>
              </a:rPr>
              <a:t>Andrew Panek</a:t>
            </a:r>
          </a:p>
          <a:p>
            <a:r>
              <a:rPr lang="en-US" dirty="0" smtClean="0">
                <a:blipFill>
                  <a:blip r:embed="rId2"/>
                  <a:tile tx="0" ty="0" sx="100000" sy="100000" flip="none" algn="tl"/>
                </a:blipFill>
              </a:rPr>
              <a:t>Dionna Defazio</a:t>
            </a:r>
            <a:endParaRPr lang="en-US" dirty="0">
              <a:blipFill>
                <a:blip r:embed="rId2"/>
                <a:tile tx="0" ty="0" sx="100000" sy="100000" flip="none" algn="tl"/>
              </a:blip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/>
              <a:t>Problem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Is the iron inside your common breakfast cereal tangible? 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/>
              <a:t>Hypothesis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en-US" dirty="0" smtClean="0"/>
              <a:t>If you take a spoon covered in Clingfilm wrap with a magnet attached and stir crushed cornflakes with the spoon, then there will be visible iron fillings on the spoon.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8000" dirty="0"/>
              <a:t>Procedure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571500" indent="-571500">
              <a:buNone/>
            </a:pPr>
            <a:r>
              <a:rPr lang="en-US" dirty="0" smtClean="0"/>
              <a:t>MATERIALS: Wooden spoon, bowl(s), scale (in grams), Clingfilm wrap, cereal (iron fortified), small magnet.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/>
              <a:t>Pour the cereal into the bowl.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/>
              <a:t>Crunch up the cereal.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/>
              <a:t>Attach magnet to spoon and cover spoon in Clingfilm.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/>
              <a:t>Mix cereal with the wooden spoon.</a:t>
            </a:r>
          </a:p>
          <a:p>
            <a:pPr marL="571500" indent="-571500">
              <a:buFont typeface="+mj-lt"/>
              <a:buAutoNum type="arabicPeriod"/>
            </a:pPr>
            <a:r>
              <a:rPr lang="en-US" dirty="0" smtClean="0"/>
              <a:t>Wash the spoon but DO NOT wipe.</a:t>
            </a:r>
          </a:p>
          <a:p>
            <a:pPr marL="571500" indent="-571500">
              <a:buNone/>
            </a:pPr>
            <a:r>
              <a:rPr lang="en-US" dirty="0" smtClean="0"/>
              <a:t>RESULT: Iron fillings should be visible on the spoon.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7200" dirty="0" smtClean="0"/>
              <a:t>Research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990600"/>
            <a:ext cx="8229600" cy="4709160"/>
          </a:xfrm>
        </p:spPr>
        <p:txBody>
          <a:bodyPr>
            <a:normAutofit/>
          </a:bodyPr>
          <a:lstStyle/>
          <a:p>
            <a:r>
              <a:rPr lang="en-US" sz="2400" dirty="0" smtClean="0"/>
              <a:t>Iron is used to transport oxygen to cells.</a:t>
            </a:r>
          </a:p>
          <a:p>
            <a:r>
              <a:rPr lang="en-US" sz="2400" dirty="0" smtClean="0"/>
              <a:t>If your body doesn’t receive enough iron, you will develop iron deficiency anemia. Symptoms include fatigue and high risk of infection.</a:t>
            </a:r>
          </a:p>
          <a:p>
            <a:r>
              <a:rPr lang="en-US" sz="2400" dirty="0" smtClean="0"/>
              <a:t>If too much iron is consumed, you may experience nausea, vomiting, diarrhea, and in severe cases, death. </a:t>
            </a:r>
            <a:endParaRPr lang="en-US" sz="2400" dirty="0"/>
          </a:p>
        </p:txBody>
      </p:sp>
      <p:pic>
        <p:nvPicPr>
          <p:cNvPr id="14338" name="Picture 2" descr="http://www.ameliaburton.com.au/wp-content/uploads/2009/06/iron-chart.jpg"/>
          <p:cNvPicPr>
            <a:picLocks noChangeAspect="1" noChangeArrowheads="1"/>
          </p:cNvPicPr>
          <p:nvPr/>
        </p:nvPicPr>
        <p:blipFill>
          <a:blip r:embed="rId2" cstate="print"/>
          <a:srcRect r="-4065" b="25311"/>
          <a:stretch>
            <a:fillRect/>
          </a:stretch>
        </p:blipFill>
        <p:spPr bwMode="auto">
          <a:xfrm>
            <a:off x="762000" y="3429000"/>
            <a:ext cx="7620000" cy="3429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Sources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>
                <a:hlinkClick r:id="rId2"/>
              </a:rPr>
              <a:t>http://www.ameliaburton.com.au/wp-content/uploads/2009/06/iron-chart.jpg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3"/>
              </a:rPr>
              <a:t>http://ibdcrohns.about.com/cs/nutrition/a/fdairon.htm</a:t>
            </a:r>
            <a:endParaRPr lang="en-US" dirty="0" smtClean="0"/>
          </a:p>
          <a:p>
            <a:pPr>
              <a:buNone/>
            </a:pPr>
            <a:r>
              <a:rPr lang="en-US" dirty="0" smtClean="0">
                <a:hlinkClick r:id="rId4"/>
              </a:rPr>
              <a:t>http://pediatrics.about.com/od/nutrition/a/06_iron_foods.htm</a:t>
            </a: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Results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When Total cereal was used, no iron fillings were visible on the spoon.</a:t>
            </a:r>
          </a:p>
          <a:p>
            <a:r>
              <a:rPr lang="en-US" sz="2400" dirty="0" smtClean="0"/>
              <a:t>When Multi-Grain Cheerios were used, no iron fillings were visible on the spoon.*</a:t>
            </a:r>
          </a:p>
          <a:p>
            <a:pPr>
              <a:buNone/>
            </a:pPr>
            <a:r>
              <a:rPr lang="en-US" sz="2400" dirty="0" smtClean="0"/>
              <a:t>*Both cereals had the same amount of iron but a stronger magnet was used when testing the Multi-Grain Cheerios.</a:t>
            </a:r>
            <a:endParaRPr lang="en-US" sz="2400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Conclusion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400" dirty="0" smtClean="0"/>
              <a:t>Our hypothesis was incorrect because no iron fillings were visible on the spoon. </a:t>
            </a:r>
          </a:p>
          <a:p>
            <a:r>
              <a:rPr lang="en-US" sz="2400" dirty="0" smtClean="0"/>
              <a:t>It is possible that the magnet we used in the experiment was not powerful enough to collect the small iron fillings in the crushed cereal.</a:t>
            </a:r>
          </a:p>
          <a:p>
            <a:r>
              <a:rPr lang="en-US" sz="2400" dirty="0" smtClean="0"/>
              <a:t>The cereal may not have been crushed enough.</a:t>
            </a:r>
          </a:p>
          <a:p>
            <a:r>
              <a:rPr lang="en-US" sz="2400" dirty="0" smtClean="0"/>
              <a:t>The iron may not have been magnetic.</a:t>
            </a:r>
          </a:p>
          <a:p>
            <a:r>
              <a:rPr lang="en-US" sz="2400" dirty="0" smtClean="0"/>
              <a:t>The iron may not have been concentrated enough to </a:t>
            </a:r>
            <a:r>
              <a:rPr lang="en-US" sz="2400" smtClean="0"/>
              <a:t>become tangible.</a:t>
            </a:r>
          </a:p>
          <a:p>
            <a:endParaRPr lang="en-US" sz="24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/>
              <a:t>Next time…</a:t>
            </a:r>
            <a:endParaRPr lang="en-US" sz="72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We will test more varieties of cereal and use stronger magnets to get better results and more differing results.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109</TotalTime>
  <Words>336</Words>
  <Application>Microsoft Office PowerPoint</Application>
  <PresentationFormat>On-screen Show (4:3)</PresentationFormat>
  <Paragraphs>36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Apex</vt:lpstr>
      <vt:lpstr>IRON IN BREAKFAST?</vt:lpstr>
      <vt:lpstr>Problem </vt:lpstr>
      <vt:lpstr>Hypothesis </vt:lpstr>
      <vt:lpstr>Procedure </vt:lpstr>
      <vt:lpstr>Research</vt:lpstr>
      <vt:lpstr>Sources</vt:lpstr>
      <vt:lpstr>Results</vt:lpstr>
      <vt:lpstr>Conclusion</vt:lpstr>
      <vt:lpstr>Next time…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IRON IN BREAKFAST?</dc:title>
  <dc:creator>defdio15</dc:creator>
  <cp:lastModifiedBy>defdio15</cp:lastModifiedBy>
  <cp:revision>13</cp:revision>
  <dcterms:created xsi:type="dcterms:W3CDTF">2010-05-07T17:55:40Z</dcterms:created>
  <dcterms:modified xsi:type="dcterms:W3CDTF">2010-05-27T17:09:28Z</dcterms:modified>
</cp:coreProperties>
</file>